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7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29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47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53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7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88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28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03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8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4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051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BF0351-C3B3-425E-B7BB-8F3A437177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513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4F7FD-BC3F-4A83-928A-CBC19B540927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B0DC1-CA0E-4580-AC72-A54430A77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22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58" name="Group 38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3586164"/>
        </p:xfrm>
        <a:graphic>
          <a:graphicData uri="http://schemas.openxmlformats.org/drawingml/2006/table">
            <a:tbl>
              <a:tblPr/>
              <a:tblGrid>
                <a:gridCol w="946150"/>
                <a:gridCol w="1368425"/>
                <a:gridCol w="5915025"/>
              </a:tblGrid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Code(x)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59" name="Line 39"/>
          <p:cNvSpPr>
            <a:spLocks noChangeShapeType="1"/>
          </p:cNvSpPr>
          <p:nvPr/>
        </p:nvSpPr>
        <p:spPr bwMode="auto">
          <a:xfrm>
            <a:off x="250825" y="1412875"/>
            <a:ext cx="37449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3040063" y="8556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2987675" y="177323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2987675" y="25654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2987675" y="32131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5164" name="Line 44"/>
          <p:cNvSpPr>
            <a:spLocks noChangeShapeType="1"/>
          </p:cNvSpPr>
          <p:nvPr/>
        </p:nvSpPr>
        <p:spPr bwMode="auto">
          <a:xfrm>
            <a:off x="395288" y="2205038"/>
            <a:ext cx="44640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5" name="Text Box 45"/>
          <p:cNvSpPr txBox="1">
            <a:spLocks noChangeArrowheads="1"/>
          </p:cNvSpPr>
          <p:nvPr/>
        </p:nvSpPr>
        <p:spPr bwMode="auto">
          <a:xfrm>
            <a:off x="3276600" y="177323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5166" name="Text Box 46"/>
          <p:cNvSpPr txBox="1">
            <a:spLocks noChangeArrowheads="1"/>
          </p:cNvSpPr>
          <p:nvPr/>
        </p:nvSpPr>
        <p:spPr bwMode="auto">
          <a:xfrm>
            <a:off x="3203575" y="25654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5167" name="Text Box 47"/>
          <p:cNvSpPr txBox="1">
            <a:spLocks noChangeArrowheads="1"/>
          </p:cNvSpPr>
          <p:nvPr/>
        </p:nvSpPr>
        <p:spPr bwMode="auto">
          <a:xfrm>
            <a:off x="3203575" y="32131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5168" name="Text Box 48"/>
          <p:cNvSpPr txBox="1">
            <a:spLocks noChangeArrowheads="1"/>
          </p:cNvSpPr>
          <p:nvPr/>
        </p:nvSpPr>
        <p:spPr bwMode="auto">
          <a:xfrm>
            <a:off x="3563938" y="25654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5169" name="Text Box 49"/>
          <p:cNvSpPr txBox="1">
            <a:spLocks noChangeArrowheads="1"/>
          </p:cNvSpPr>
          <p:nvPr/>
        </p:nvSpPr>
        <p:spPr bwMode="auto">
          <a:xfrm>
            <a:off x="3563938" y="32131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143912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9" grpId="0" animBg="1"/>
      <p:bldP spid="5160" grpId="0"/>
      <p:bldP spid="5161" grpId="0"/>
      <p:bldP spid="5162" grpId="0"/>
      <p:bldP spid="5163" grpId="0"/>
      <p:bldP spid="5164" grpId="0" animBg="1"/>
      <p:bldP spid="5165" grpId="0"/>
      <p:bldP spid="5166" grpId="0"/>
      <p:bldP spid="5167" grpId="0"/>
      <p:bldP spid="5168" grpId="0"/>
      <p:bldP spid="516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56" name="Group 88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6178551"/>
        </p:xfrm>
        <a:graphic>
          <a:graphicData uri="http://schemas.openxmlformats.org/drawingml/2006/table">
            <a:tbl>
              <a:tblPr/>
              <a:tblGrid>
                <a:gridCol w="1162050"/>
                <a:gridCol w="1657350"/>
                <a:gridCol w="1727200"/>
                <a:gridCol w="2036763"/>
                <a:gridCol w="1646237"/>
              </a:tblGrid>
              <a:tr h="633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1/16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Code(x)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40" name="Text Box 72"/>
          <p:cNvSpPr txBox="1">
            <a:spLocks noChangeArrowheads="1"/>
          </p:cNvSpPr>
          <p:nvPr/>
        </p:nvSpPr>
        <p:spPr bwMode="auto">
          <a:xfrm>
            <a:off x="6856413" y="2008188"/>
            <a:ext cx="77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4/16</a:t>
            </a:r>
            <a:endParaRPr lang="ru-RU" altLang="ru-RU" sz="2400"/>
          </a:p>
        </p:txBody>
      </p:sp>
      <p:sp>
        <p:nvSpPr>
          <p:cNvPr id="7243" name="Text Box 75"/>
          <p:cNvSpPr txBox="1">
            <a:spLocks noChangeArrowheads="1"/>
          </p:cNvSpPr>
          <p:nvPr/>
        </p:nvSpPr>
        <p:spPr bwMode="auto">
          <a:xfrm>
            <a:off x="5848350" y="2943225"/>
            <a:ext cx="77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7/16</a:t>
            </a:r>
            <a:endParaRPr lang="ru-RU" altLang="ru-RU" sz="2400"/>
          </a:p>
        </p:txBody>
      </p:sp>
      <p:sp>
        <p:nvSpPr>
          <p:cNvPr id="7246" name="Text Box 78"/>
          <p:cNvSpPr txBox="1">
            <a:spLocks noChangeArrowheads="1"/>
          </p:cNvSpPr>
          <p:nvPr/>
        </p:nvSpPr>
        <p:spPr bwMode="auto">
          <a:xfrm>
            <a:off x="4624388" y="3951288"/>
            <a:ext cx="117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16/16</a:t>
            </a:r>
            <a:endParaRPr lang="ru-RU" altLang="ru-RU" sz="2400"/>
          </a:p>
        </p:txBody>
      </p:sp>
      <p:sp>
        <p:nvSpPr>
          <p:cNvPr id="7244" name="Line 76"/>
          <p:cNvSpPr>
            <a:spLocks noChangeShapeType="1"/>
          </p:cNvSpPr>
          <p:nvPr/>
        </p:nvSpPr>
        <p:spPr bwMode="auto">
          <a:xfrm>
            <a:off x="2339975" y="1484313"/>
            <a:ext cx="2376488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38" name="Line 70"/>
          <p:cNvSpPr>
            <a:spLocks noChangeShapeType="1"/>
          </p:cNvSpPr>
          <p:nvPr/>
        </p:nvSpPr>
        <p:spPr bwMode="auto">
          <a:xfrm>
            <a:off x="6084888" y="1484313"/>
            <a:ext cx="8636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39" name="Line 71"/>
          <p:cNvSpPr>
            <a:spLocks noChangeShapeType="1"/>
          </p:cNvSpPr>
          <p:nvPr/>
        </p:nvSpPr>
        <p:spPr bwMode="auto">
          <a:xfrm flipH="1">
            <a:off x="7164388" y="1484313"/>
            <a:ext cx="7207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41" name="Line 73"/>
          <p:cNvSpPr>
            <a:spLocks noChangeShapeType="1"/>
          </p:cNvSpPr>
          <p:nvPr/>
        </p:nvSpPr>
        <p:spPr bwMode="auto">
          <a:xfrm>
            <a:off x="4140200" y="1557338"/>
            <a:ext cx="2016125" cy="136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42" name="Line 74"/>
          <p:cNvSpPr>
            <a:spLocks noChangeShapeType="1"/>
          </p:cNvSpPr>
          <p:nvPr/>
        </p:nvSpPr>
        <p:spPr bwMode="auto">
          <a:xfrm flipH="1">
            <a:off x="6372225" y="2492375"/>
            <a:ext cx="6477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45" name="Line 77"/>
          <p:cNvSpPr>
            <a:spLocks noChangeShapeType="1"/>
          </p:cNvSpPr>
          <p:nvPr/>
        </p:nvSpPr>
        <p:spPr bwMode="auto">
          <a:xfrm flipH="1">
            <a:off x="5003800" y="3213100"/>
            <a:ext cx="7207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47" name="Text Box 79"/>
          <p:cNvSpPr txBox="1">
            <a:spLocks noChangeArrowheads="1"/>
          </p:cNvSpPr>
          <p:nvPr/>
        </p:nvSpPr>
        <p:spPr bwMode="auto">
          <a:xfrm>
            <a:off x="3184525" y="272732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7248" name="Text Box 80"/>
          <p:cNvSpPr txBox="1">
            <a:spLocks noChangeArrowheads="1"/>
          </p:cNvSpPr>
          <p:nvPr/>
        </p:nvSpPr>
        <p:spPr bwMode="auto">
          <a:xfrm>
            <a:off x="4572000" y="21336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7249" name="Text Box 81"/>
          <p:cNvSpPr txBox="1">
            <a:spLocks noChangeArrowheads="1"/>
          </p:cNvSpPr>
          <p:nvPr/>
        </p:nvSpPr>
        <p:spPr bwMode="auto">
          <a:xfrm>
            <a:off x="6084888" y="170021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7250" name="Text Box 82"/>
          <p:cNvSpPr txBox="1">
            <a:spLocks noChangeArrowheads="1"/>
          </p:cNvSpPr>
          <p:nvPr/>
        </p:nvSpPr>
        <p:spPr bwMode="auto">
          <a:xfrm>
            <a:off x="5508625" y="33575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7251" name="Text Box 83"/>
          <p:cNvSpPr txBox="1">
            <a:spLocks noChangeArrowheads="1"/>
          </p:cNvSpPr>
          <p:nvPr/>
        </p:nvSpPr>
        <p:spPr bwMode="auto">
          <a:xfrm>
            <a:off x="6804025" y="27082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7252" name="Text Box 84"/>
          <p:cNvSpPr txBox="1">
            <a:spLocks noChangeArrowheads="1"/>
          </p:cNvSpPr>
          <p:nvPr/>
        </p:nvSpPr>
        <p:spPr bwMode="auto">
          <a:xfrm>
            <a:off x="7596188" y="162877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1</a:t>
            </a:r>
            <a:endParaRPr lang="ru-RU" altLang="ru-RU" sz="2400"/>
          </a:p>
        </p:txBody>
      </p:sp>
      <p:sp>
        <p:nvSpPr>
          <p:cNvPr id="7253" name="Text Box 85"/>
          <p:cNvSpPr txBox="1">
            <a:spLocks noChangeArrowheads="1"/>
          </p:cNvSpPr>
          <p:nvPr/>
        </p:nvSpPr>
        <p:spPr bwMode="auto">
          <a:xfrm>
            <a:off x="3779838" y="5661025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10</a:t>
            </a:r>
            <a:endParaRPr lang="ru-RU" altLang="ru-RU" sz="2400"/>
          </a:p>
        </p:txBody>
      </p:sp>
      <p:sp>
        <p:nvSpPr>
          <p:cNvPr id="7254" name="Text Box 86"/>
          <p:cNvSpPr txBox="1">
            <a:spLocks noChangeArrowheads="1"/>
          </p:cNvSpPr>
          <p:nvPr/>
        </p:nvSpPr>
        <p:spPr bwMode="auto">
          <a:xfrm>
            <a:off x="2195513" y="5661025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0</a:t>
            </a:r>
            <a:endParaRPr lang="ru-RU" altLang="ru-RU" sz="2400"/>
          </a:p>
        </p:txBody>
      </p:sp>
      <p:sp>
        <p:nvSpPr>
          <p:cNvPr id="7255" name="Text Box 87"/>
          <p:cNvSpPr txBox="1">
            <a:spLocks noChangeArrowheads="1"/>
          </p:cNvSpPr>
          <p:nvPr/>
        </p:nvSpPr>
        <p:spPr bwMode="auto">
          <a:xfrm>
            <a:off x="5508625" y="566102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7257" name="Text Box 89"/>
          <p:cNvSpPr txBox="1">
            <a:spLocks noChangeArrowheads="1"/>
          </p:cNvSpPr>
          <p:nvPr/>
        </p:nvSpPr>
        <p:spPr bwMode="auto">
          <a:xfrm>
            <a:off x="5580063" y="5661025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110</a:t>
            </a:r>
            <a:endParaRPr lang="ru-RU" altLang="ru-RU" sz="2400"/>
          </a:p>
        </p:txBody>
      </p:sp>
      <p:sp>
        <p:nvSpPr>
          <p:cNvPr id="7258" name="Text Box 90"/>
          <p:cNvSpPr txBox="1">
            <a:spLocks noChangeArrowheads="1"/>
          </p:cNvSpPr>
          <p:nvPr/>
        </p:nvSpPr>
        <p:spPr bwMode="auto">
          <a:xfrm>
            <a:off x="7596188" y="5661025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111</a:t>
            </a: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18818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0" grpId="0"/>
      <p:bldP spid="7243" grpId="0"/>
      <p:bldP spid="7246" grpId="0"/>
      <p:bldP spid="7244" grpId="0" animBg="1"/>
      <p:bldP spid="7238" grpId="0" animBg="1"/>
      <p:bldP spid="7239" grpId="0" animBg="1"/>
      <p:bldP spid="7241" grpId="0" animBg="1"/>
      <p:bldP spid="7242" grpId="0" animBg="1"/>
      <p:bldP spid="7245" grpId="0" animBg="1"/>
      <p:bldP spid="7247" grpId="0"/>
      <p:bldP spid="7248" grpId="0"/>
      <p:bldP spid="7249" grpId="0"/>
      <p:bldP spid="7250" grpId="0"/>
      <p:bldP spid="7251" grpId="0"/>
      <p:bldP spid="7252" grpId="0"/>
      <p:bldP spid="7253" grpId="0"/>
      <p:bldP spid="7254" grpId="0"/>
      <p:bldP spid="7257" grpId="0"/>
      <p:bldP spid="72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27088" y="1341438"/>
            <a:ext cx="7705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19113" y="164782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0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388350" y="16287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1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795963" y="155733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2</a:t>
            </a:r>
            <a:r>
              <a:rPr lang="en-US" altLang="ru-RU" b="0"/>
              <a:t>/3</a:t>
            </a:r>
            <a:endParaRPr lang="ru-RU" altLang="ru-RU" b="0"/>
          </a:p>
        </p:txBody>
      </p:sp>
      <p:sp>
        <p:nvSpPr>
          <p:cNvPr id="2057" name="Freeform 9"/>
          <p:cNvSpPr>
            <a:spLocks/>
          </p:cNvSpPr>
          <p:nvPr/>
        </p:nvSpPr>
        <p:spPr bwMode="auto">
          <a:xfrm>
            <a:off x="827088" y="333375"/>
            <a:ext cx="7705725" cy="1031875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55963" y="-7938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/>
              <a:t>0</a:t>
            </a:r>
            <a:endParaRPr lang="ru-RU" altLang="ru-RU" b="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7359650" y="6508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/>
              <a:t>1</a:t>
            </a:r>
            <a:endParaRPr lang="ru-RU" altLang="ru-RU" b="0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6084888" y="11969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102" name="Group 54"/>
          <p:cNvGraphicFramePr>
            <a:graphicFrameLocks noGrp="1"/>
          </p:cNvGraphicFramePr>
          <p:nvPr/>
        </p:nvGraphicFramePr>
        <p:xfrm>
          <a:off x="827088" y="2492375"/>
          <a:ext cx="7632700" cy="2449514"/>
        </p:xfrm>
        <a:graphic>
          <a:graphicData uri="http://schemas.openxmlformats.org/drawingml/2006/table">
            <a:tbl>
              <a:tblPr/>
              <a:tblGrid>
                <a:gridCol w="5329237"/>
                <a:gridCol w="2303463"/>
              </a:tblGrid>
              <a:tr h="865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Интервалы и код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вероятность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950913" y="4214813"/>
            <a:ext cx="116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0"/>
              <a:t>0 </a:t>
            </a:r>
            <a:r>
              <a:rPr lang="en-US" altLang="ru-RU" sz="2000" b="0"/>
              <a:t>[0; 2/3]</a:t>
            </a:r>
            <a:endParaRPr lang="ru-RU" altLang="ru-RU" sz="2000" b="0"/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1042988" y="3436938"/>
            <a:ext cx="116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0"/>
              <a:t>1</a:t>
            </a:r>
            <a:r>
              <a:rPr lang="ru-RU" altLang="ru-RU" sz="2000" b="0"/>
              <a:t> </a:t>
            </a:r>
            <a:r>
              <a:rPr lang="en-US" altLang="ru-RU" sz="2000" b="0"/>
              <a:t>[2/3; 1]</a:t>
            </a:r>
            <a:endParaRPr lang="ru-RU" altLang="ru-RU" sz="2000" b="0"/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2124075" y="3449638"/>
            <a:ext cx="1006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0"/>
              <a:t>Э = </a:t>
            </a:r>
            <a:r>
              <a:rPr lang="en-US" altLang="ru-RU" sz="2000" b="0"/>
              <a:t>3/4</a:t>
            </a:r>
            <a:endParaRPr lang="ru-RU" altLang="ru-RU" sz="2000" b="0"/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2051050" y="4195763"/>
            <a:ext cx="1006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0"/>
              <a:t>Э = 1</a:t>
            </a:r>
            <a:r>
              <a:rPr lang="en-US" altLang="ru-RU" sz="2000" b="0"/>
              <a:t>/2</a:t>
            </a:r>
            <a:endParaRPr lang="ru-RU" altLang="ru-RU" sz="2000" b="0"/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3040063" y="3435350"/>
            <a:ext cx="895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0"/>
              <a:t>= 0.11</a:t>
            </a:r>
            <a:endParaRPr lang="ru-RU" altLang="ru-RU" sz="2000" b="0"/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2987675" y="4225925"/>
            <a:ext cx="823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0"/>
              <a:t>= 0. 1</a:t>
            </a:r>
            <a:endParaRPr lang="ru-RU" altLang="ru-RU" sz="2000" b="0"/>
          </a:p>
        </p:txBody>
      </p:sp>
      <p:graphicFrame>
        <p:nvGraphicFramePr>
          <p:cNvPr id="2092" name="Object 44"/>
          <p:cNvGraphicFramePr>
            <a:graphicFrameLocks noChangeAspect="1"/>
          </p:cNvGraphicFramePr>
          <p:nvPr/>
        </p:nvGraphicFramePr>
        <p:xfrm>
          <a:off x="2339975" y="1412875"/>
          <a:ext cx="55245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215640" imgH="393480" progId="Equation.3">
                  <p:embed/>
                </p:oleObj>
              </mc:Choice>
              <mc:Fallback>
                <p:oleObj name="Формула" r:id="rId3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412875"/>
                        <a:ext cx="55245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076825" y="3429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11</a:t>
            </a:r>
            <a:endParaRPr lang="ru-RU" altLang="ru-RU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6825" y="42211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</a:t>
            </a:r>
            <a:endParaRPr lang="ru-RU" altLang="ru-RU"/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6424613" y="3376613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1/3</a:t>
            </a:r>
            <a:endParaRPr lang="ru-RU" altLang="ru-RU"/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6443663" y="4221163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2/3</a:t>
            </a:r>
            <a:endParaRPr lang="ru-RU" altLang="ru-RU"/>
          </a:p>
        </p:txBody>
      </p:sp>
      <p:graphicFrame>
        <p:nvGraphicFramePr>
          <p:cNvPr id="2101" name="Object 53"/>
          <p:cNvGraphicFramePr>
            <a:graphicFrameLocks noChangeAspect="1"/>
          </p:cNvGraphicFramePr>
          <p:nvPr/>
        </p:nvGraphicFramePr>
        <p:xfrm>
          <a:off x="2876550" y="5445125"/>
          <a:ext cx="45418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рмула" r:id="rId5" imgW="1739880" imgH="393480" progId="Equation.3">
                  <p:embed/>
                </p:oleObj>
              </mc:Choice>
              <mc:Fallback>
                <p:oleObj name="Формула" r:id="rId5" imgW="1739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6550" y="5445125"/>
                        <a:ext cx="4541838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4" name="Text Box 56"/>
          <p:cNvSpPr txBox="1">
            <a:spLocks noChangeArrowheads="1"/>
          </p:cNvSpPr>
          <p:nvPr/>
        </p:nvSpPr>
        <p:spPr bwMode="auto">
          <a:xfrm>
            <a:off x="4192588" y="157638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1/2</a:t>
            </a:r>
            <a:endParaRPr lang="ru-RU" altLang="ru-RU"/>
          </a:p>
        </p:txBody>
      </p:sp>
      <p:sp>
        <p:nvSpPr>
          <p:cNvPr id="2107" name="Line 59"/>
          <p:cNvSpPr>
            <a:spLocks noChangeShapeType="1"/>
          </p:cNvSpPr>
          <p:nvPr/>
        </p:nvSpPr>
        <p:spPr bwMode="auto">
          <a:xfrm flipV="1">
            <a:off x="3059113" y="1557338"/>
            <a:ext cx="1296987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6" name="Text Box 58"/>
          <p:cNvSpPr txBox="1">
            <a:spLocks noChangeArrowheads="1"/>
          </p:cNvSpPr>
          <p:nvPr/>
        </p:nvSpPr>
        <p:spPr bwMode="auto">
          <a:xfrm>
            <a:off x="6496050" y="1504950"/>
            <a:ext cx="50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3/4</a:t>
            </a:r>
            <a:endParaRPr lang="ru-RU" altLang="ru-RU"/>
          </a:p>
        </p:txBody>
      </p:sp>
      <p:sp>
        <p:nvSpPr>
          <p:cNvPr id="2108" name="Line 60"/>
          <p:cNvSpPr>
            <a:spLocks noChangeShapeType="1"/>
          </p:cNvSpPr>
          <p:nvPr/>
        </p:nvSpPr>
        <p:spPr bwMode="auto">
          <a:xfrm flipV="1">
            <a:off x="2987675" y="1773238"/>
            <a:ext cx="3600450" cy="172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1" name="Line 63"/>
          <p:cNvSpPr>
            <a:spLocks noChangeShapeType="1"/>
          </p:cNvSpPr>
          <p:nvPr/>
        </p:nvSpPr>
        <p:spPr bwMode="auto">
          <a:xfrm flipV="1">
            <a:off x="2987675" y="1412875"/>
            <a:ext cx="13684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2" name="Line 64"/>
          <p:cNvSpPr>
            <a:spLocks noChangeShapeType="1"/>
          </p:cNvSpPr>
          <p:nvPr/>
        </p:nvSpPr>
        <p:spPr bwMode="auto">
          <a:xfrm flipV="1">
            <a:off x="2987675" y="1412875"/>
            <a:ext cx="367188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3" name="AutoShape 65"/>
          <p:cNvSpPr>
            <a:spLocks noChangeArrowheads="1"/>
          </p:cNvSpPr>
          <p:nvPr/>
        </p:nvSpPr>
        <p:spPr bwMode="auto">
          <a:xfrm>
            <a:off x="4284663" y="1268413"/>
            <a:ext cx="142875" cy="144462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114" name="AutoShape 66"/>
          <p:cNvSpPr>
            <a:spLocks noChangeArrowheads="1"/>
          </p:cNvSpPr>
          <p:nvPr/>
        </p:nvSpPr>
        <p:spPr bwMode="auto">
          <a:xfrm>
            <a:off x="6732588" y="1268413"/>
            <a:ext cx="144462" cy="144462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8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4" grpId="0"/>
      <p:bldP spid="2055" grpId="0"/>
      <p:bldP spid="2057" grpId="0" animBg="1"/>
      <p:bldP spid="2058" grpId="0"/>
      <p:bldP spid="2059" grpId="0"/>
      <p:bldP spid="2060" grpId="0" animBg="1"/>
      <p:bldP spid="2085" grpId="0"/>
      <p:bldP spid="2086" grpId="0"/>
      <p:bldP spid="2087" grpId="0"/>
      <p:bldP spid="2088" grpId="0"/>
      <p:bldP spid="2089" grpId="0"/>
      <p:bldP spid="2090" grpId="0"/>
      <p:bldP spid="2097" grpId="0"/>
      <p:bldP spid="2098" grpId="0"/>
      <p:bldP spid="2099" grpId="0"/>
      <p:bldP spid="2100" grpId="0"/>
      <p:bldP spid="2104" grpId="0"/>
      <p:bldP spid="2107" grpId="0" animBg="1"/>
      <p:bldP spid="2107" grpId="1" animBg="1"/>
      <p:bldP spid="2106" grpId="0"/>
      <p:bldP spid="2108" grpId="0" animBg="1"/>
      <p:bldP spid="2108" grpId="1" animBg="1"/>
      <p:bldP spid="2111" grpId="0" animBg="1"/>
      <p:bldP spid="2112" grpId="0" animBg="1"/>
      <p:bldP spid="2113" grpId="0" animBg="1"/>
      <p:bldP spid="21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827088" y="1624013"/>
            <a:ext cx="7705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19113" y="19304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0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8388350" y="191135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1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795963" y="1839913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2</a:t>
            </a:r>
            <a:r>
              <a:rPr lang="en-US" altLang="ru-RU" b="0"/>
              <a:t>/3</a:t>
            </a:r>
            <a:endParaRPr lang="ru-RU" altLang="ru-RU" b="0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827088" y="615950"/>
            <a:ext cx="7705725" cy="1031875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255963" y="2746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/>
              <a:t>0</a:t>
            </a:r>
            <a:endParaRPr lang="ru-RU" altLang="ru-RU" b="0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359650" y="3476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/>
              <a:t>1</a:t>
            </a:r>
            <a:endParaRPr lang="ru-RU" altLang="ru-RU" b="0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6084888" y="147955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4356100" y="1408113"/>
            <a:ext cx="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7740650" y="1479550"/>
            <a:ext cx="0" cy="36036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140200" y="198278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4/9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7524750" y="198278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8/9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3088" name="Freeform 16"/>
          <p:cNvSpPr>
            <a:spLocks/>
          </p:cNvSpPr>
          <p:nvPr/>
        </p:nvSpPr>
        <p:spPr bwMode="auto">
          <a:xfrm>
            <a:off x="827088" y="1047750"/>
            <a:ext cx="5184775" cy="600075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9" name="Freeform 17"/>
          <p:cNvSpPr>
            <a:spLocks/>
          </p:cNvSpPr>
          <p:nvPr/>
        </p:nvSpPr>
        <p:spPr bwMode="auto">
          <a:xfrm>
            <a:off x="6083300" y="1190625"/>
            <a:ext cx="2449513" cy="455613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2771775" y="7588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00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5219700" y="7588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01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6516688" y="7588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10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8027988" y="9747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11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376238" y="65088"/>
            <a:ext cx="1155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dim(X)=2</a:t>
            </a:r>
            <a:endParaRPr lang="ru-RU" altLang="ru-RU"/>
          </a:p>
        </p:txBody>
      </p:sp>
      <p:grpSp>
        <p:nvGrpSpPr>
          <p:cNvPr id="3118" name="Group 46"/>
          <p:cNvGrpSpPr>
            <a:grpSpLocks/>
          </p:cNvGrpSpPr>
          <p:nvPr/>
        </p:nvGrpSpPr>
        <p:grpSpPr bwMode="auto">
          <a:xfrm>
            <a:off x="2484438" y="1555750"/>
            <a:ext cx="501650" cy="584200"/>
            <a:chOff x="1565" y="980"/>
            <a:chExt cx="316" cy="368"/>
          </a:xfrm>
        </p:grpSpPr>
        <p:sp>
          <p:nvSpPr>
            <p:cNvPr id="3095" name="Text Box 23"/>
            <p:cNvSpPr txBox="1">
              <a:spLocks noChangeArrowheads="1"/>
            </p:cNvSpPr>
            <p:nvPr/>
          </p:nvSpPr>
          <p:spPr bwMode="auto">
            <a:xfrm>
              <a:off x="1565" y="111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/>
                <a:t>1</a:t>
              </a:r>
              <a:r>
                <a:rPr lang="en-US" altLang="ru-RU"/>
                <a:t>/4</a:t>
              </a:r>
              <a:endParaRPr lang="ru-RU" altLang="ru-RU"/>
            </a:p>
          </p:txBody>
        </p:sp>
        <p:sp>
          <p:nvSpPr>
            <p:cNvPr id="3096" name="AutoShape 24"/>
            <p:cNvSpPr>
              <a:spLocks noChangeArrowheads="1"/>
            </p:cNvSpPr>
            <p:nvPr/>
          </p:nvSpPr>
          <p:spPr bwMode="auto">
            <a:xfrm>
              <a:off x="1701" y="980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9" name="Group 47"/>
          <p:cNvGrpSpPr>
            <a:grpSpLocks/>
          </p:cNvGrpSpPr>
          <p:nvPr/>
        </p:nvGrpSpPr>
        <p:grpSpPr bwMode="auto">
          <a:xfrm>
            <a:off x="4716463" y="1557338"/>
            <a:ext cx="501650" cy="582612"/>
            <a:chOff x="2971" y="981"/>
            <a:chExt cx="316" cy="367"/>
          </a:xfrm>
        </p:grpSpPr>
        <p:sp>
          <p:nvSpPr>
            <p:cNvPr id="3097" name="AutoShape 25"/>
            <p:cNvSpPr>
              <a:spLocks noChangeArrowheads="1"/>
            </p:cNvSpPr>
            <p:nvPr/>
          </p:nvSpPr>
          <p:spPr bwMode="auto">
            <a:xfrm>
              <a:off x="3016" y="981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8" name="Text Box 26"/>
            <p:cNvSpPr txBox="1">
              <a:spLocks noChangeArrowheads="1"/>
            </p:cNvSpPr>
            <p:nvPr/>
          </p:nvSpPr>
          <p:spPr bwMode="auto">
            <a:xfrm>
              <a:off x="2971" y="111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/>
                <a:t>1</a:t>
              </a:r>
              <a:r>
                <a:rPr lang="en-US" altLang="ru-RU"/>
                <a:t>/2</a:t>
              </a:r>
              <a:endParaRPr lang="ru-RU" altLang="ru-RU"/>
            </a:p>
          </p:txBody>
        </p:sp>
      </p:grpSp>
      <p:grpSp>
        <p:nvGrpSpPr>
          <p:cNvPr id="3120" name="Group 48"/>
          <p:cNvGrpSpPr>
            <a:grpSpLocks/>
          </p:cNvGrpSpPr>
          <p:nvPr/>
        </p:nvGrpSpPr>
        <p:grpSpPr bwMode="auto">
          <a:xfrm>
            <a:off x="6443663" y="1557338"/>
            <a:ext cx="501650" cy="582612"/>
            <a:chOff x="4059" y="981"/>
            <a:chExt cx="316" cy="367"/>
          </a:xfrm>
        </p:grpSpPr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>
              <a:off x="4195" y="981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01" name="Text Box 29"/>
            <p:cNvSpPr txBox="1">
              <a:spLocks noChangeArrowheads="1"/>
            </p:cNvSpPr>
            <p:nvPr/>
          </p:nvSpPr>
          <p:spPr bwMode="auto">
            <a:xfrm>
              <a:off x="4059" y="111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/>
                <a:t>3/4</a:t>
              </a:r>
              <a:endParaRPr lang="ru-RU" altLang="ru-RU"/>
            </a:p>
          </p:txBody>
        </p:sp>
      </p:grpSp>
      <p:grpSp>
        <p:nvGrpSpPr>
          <p:cNvPr id="3121" name="Group 49"/>
          <p:cNvGrpSpPr>
            <a:grpSpLocks/>
          </p:cNvGrpSpPr>
          <p:nvPr/>
        </p:nvGrpSpPr>
        <p:grpSpPr bwMode="auto">
          <a:xfrm>
            <a:off x="7956550" y="1557338"/>
            <a:ext cx="755650" cy="582612"/>
            <a:chOff x="5012" y="981"/>
            <a:chExt cx="476" cy="367"/>
          </a:xfrm>
        </p:grpSpPr>
        <p:sp>
          <p:nvSpPr>
            <p:cNvPr id="3100" name="AutoShape 28"/>
            <p:cNvSpPr>
              <a:spLocks noChangeArrowheads="1"/>
            </p:cNvSpPr>
            <p:nvPr/>
          </p:nvSpPr>
          <p:spPr bwMode="auto">
            <a:xfrm>
              <a:off x="5103" y="981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02" name="Text Box 30"/>
            <p:cNvSpPr txBox="1">
              <a:spLocks noChangeArrowheads="1"/>
            </p:cNvSpPr>
            <p:nvPr/>
          </p:nvSpPr>
          <p:spPr bwMode="auto">
            <a:xfrm>
              <a:off x="5012" y="1117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/>
                <a:t>15/16</a:t>
              </a:r>
              <a:endParaRPr lang="ru-RU" altLang="ru-RU"/>
            </a:p>
          </p:txBody>
        </p:sp>
      </p:grpSp>
      <p:graphicFrame>
        <p:nvGraphicFramePr>
          <p:cNvPr id="3199" name="Group 127"/>
          <p:cNvGraphicFramePr>
            <a:graphicFrameLocks noGrp="1"/>
          </p:cNvGraphicFramePr>
          <p:nvPr>
            <p:ph sz="half" idx="1"/>
          </p:nvPr>
        </p:nvGraphicFramePr>
        <p:xfrm>
          <a:off x="684213" y="2565400"/>
          <a:ext cx="8135937" cy="2735264"/>
        </p:xfrm>
        <a:graphic>
          <a:graphicData uri="http://schemas.openxmlformats.org/drawingml/2006/table">
            <a:tbl>
              <a:tblPr/>
              <a:tblGrid>
                <a:gridCol w="1647825"/>
                <a:gridCol w="4471987"/>
                <a:gridCol w="2016125"/>
              </a:tblGrid>
              <a:tr h="6477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Интервалы и код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вероятность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1[2/3; 1]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 [8/9; 1]</a:t>
                      </a: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</a:t>
                      </a: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15/16 = 0.1111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1/9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[2/3; 8/9]</a:t>
                      </a: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</a:t>
                      </a: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3/4 = 0.11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2/9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0[0; 2/3]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 [4/9; 2/3]</a:t>
                      </a: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</a:t>
                      </a: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1/2 = 0.1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2/9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 [0; 4/9]</a:t>
                      </a: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 </a:t>
                      </a: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1/4 = 0.01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4/9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8" name="Object 116"/>
          <p:cNvGraphicFramePr>
            <a:graphicFrameLocks noChangeAspect="1"/>
          </p:cNvGraphicFramePr>
          <p:nvPr>
            <p:ph sz="half" idx="2"/>
          </p:nvPr>
        </p:nvGraphicFramePr>
        <p:xfrm>
          <a:off x="1281113" y="5589588"/>
          <a:ext cx="6003925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2692080" imgH="393480" progId="Equation.3">
                  <p:embed/>
                </p:oleObj>
              </mc:Choice>
              <mc:Fallback>
                <p:oleObj name="Формула" r:id="rId3" imgW="2692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5589588"/>
                        <a:ext cx="6003925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832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animBg="1"/>
      <p:bldP spid="3085" grpId="0" animBg="1"/>
      <p:bldP spid="3086" grpId="0"/>
      <p:bldP spid="3087" grpId="0"/>
      <p:bldP spid="3088" grpId="0" animBg="1"/>
      <p:bldP spid="3089" grpId="0" animBg="1"/>
      <p:bldP spid="3090" grpId="0"/>
      <p:bldP spid="3091" grpId="0"/>
      <p:bldP spid="3092" grpId="0"/>
      <p:bldP spid="30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76238" y="65088"/>
            <a:ext cx="1155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dim(X)=3</a:t>
            </a:r>
            <a:endParaRPr lang="ru-RU" altLang="ru-RU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827088" y="1624013"/>
            <a:ext cx="7705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19113" y="19304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0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8604250" y="14843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1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5795963" y="1839913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0"/>
              <a:t>2</a:t>
            </a:r>
            <a:r>
              <a:rPr lang="en-US" altLang="ru-RU" b="0"/>
              <a:t>/3</a:t>
            </a:r>
            <a:endParaRPr lang="ru-RU" altLang="ru-RU" b="0"/>
          </a:p>
        </p:txBody>
      </p:sp>
      <p:sp>
        <p:nvSpPr>
          <p:cNvPr id="8201" name="Freeform 9"/>
          <p:cNvSpPr>
            <a:spLocks/>
          </p:cNvSpPr>
          <p:nvPr/>
        </p:nvSpPr>
        <p:spPr bwMode="auto">
          <a:xfrm>
            <a:off x="827088" y="615950"/>
            <a:ext cx="7705725" cy="1031875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3255963" y="2746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/>
              <a:t>0</a:t>
            </a:r>
            <a:endParaRPr lang="ru-RU" altLang="ru-RU" b="0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7359650" y="3476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/>
              <a:t>1</a:t>
            </a:r>
            <a:endParaRPr lang="ru-RU" altLang="ru-RU" b="0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6084888" y="147955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4356100" y="1408113"/>
            <a:ext cx="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7740650" y="1479550"/>
            <a:ext cx="0" cy="36036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827088" y="1047750"/>
            <a:ext cx="5184775" cy="600075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6083300" y="1190625"/>
            <a:ext cx="2449513" cy="455613"/>
          </a:xfrm>
          <a:custGeom>
            <a:avLst/>
            <a:gdLst>
              <a:gd name="T0" fmla="*/ 0 w 4854"/>
              <a:gd name="T1" fmla="*/ 635 h 650"/>
              <a:gd name="T2" fmla="*/ 855 w 4854"/>
              <a:gd name="T3" fmla="*/ 94 h 650"/>
              <a:gd name="T4" fmla="*/ 2359 w 4854"/>
              <a:gd name="T5" fmla="*/ 90 h 650"/>
              <a:gd name="T6" fmla="*/ 3312 w 4854"/>
              <a:gd name="T7" fmla="*/ 635 h 650"/>
              <a:gd name="T8" fmla="*/ 4219 w 4854"/>
              <a:gd name="T9" fmla="*/ 181 h 650"/>
              <a:gd name="T10" fmla="*/ 4854 w 4854"/>
              <a:gd name="T11" fmla="*/ 635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54" h="650">
                <a:moveTo>
                  <a:pt x="0" y="635"/>
                </a:moveTo>
                <a:cubicBezTo>
                  <a:pt x="142" y="545"/>
                  <a:pt x="462" y="185"/>
                  <a:pt x="855" y="94"/>
                </a:cubicBezTo>
                <a:cubicBezTo>
                  <a:pt x="1248" y="3"/>
                  <a:pt x="1950" y="0"/>
                  <a:pt x="2359" y="90"/>
                </a:cubicBezTo>
                <a:cubicBezTo>
                  <a:pt x="2768" y="180"/>
                  <a:pt x="3002" y="620"/>
                  <a:pt x="3312" y="635"/>
                </a:cubicBezTo>
                <a:cubicBezTo>
                  <a:pt x="3622" y="650"/>
                  <a:pt x="3962" y="181"/>
                  <a:pt x="4219" y="181"/>
                </a:cubicBezTo>
                <a:cubicBezTo>
                  <a:pt x="4476" y="181"/>
                  <a:pt x="4665" y="408"/>
                  <a:pt x="4854" y="635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771775" y="7588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00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5219700" y="7588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01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6516688" y="7588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10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8027988" y="9747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11</a:t>
            </a:r>
            <a:endParaRPr lang="ru-RU" altLang="ru-RU" b="0">
              <a:solidFill>
                <a:srgbClr val="0000FF"/>
              </a:solidFill>
            </a:endParaRPr>
          </a:p>
        </p:txBody>
      </p:sp>
      <p:grpSp>
        <p:nvGrpSpPr>
          <p:cNvPr id="8213" name="Group 21"/>
          <p:cNvGrpSpPr>
            <a:grpSpLocks/>
          </p:cNvGrpSpPr>
          <p:nvPr/>
        </p:nvGrpSpPr>
        <p:grpSpPr bwMode="auto">
          <a:xfrm>
            <a:off x="2484438" y="1555750"/>
            <a:ext cx="501650" cy="584200"/>
            <a:chOff x="1565" y="980"/>
            <a:chExt cx="316" cy="368"/>
          </a:xfrm>
        </p:grpSpPr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1565" y="111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/>
                <a:t>1</a:t>
              </a:r>
              <a:r>
                <a:rPr lang="en-US" altLang="ru-RU"/>
                <a:t>/4</a:t>
              </a:r>
              <a:endParaRPr lang="ru-RU" altLang="ru-RU"/>
            </a:p>
          </p:txBody>
        </p:sp>
        <p:sp>
          <p:nvSpPr>
            <p:cNvPr id="8215" name="AutoShape 23"/>
            <p:cNvSpPr>
              <a:spLocks noChangeArrowheads="1"/>
            </p:cNvSpPr>
            <p:nvPr/>
          </p:nvSpPr>
          <p:spPr bwMode="auto">
            <a:xfrm>
              <a:off x="1701" y="980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216" name="Group 24"/>
          <p:cNvGrpSpPr>
            <a:grpSpLocks/>
          </p:cNvGrpSpPr>
          <p:nvPr/>
        </p:nvGrpSpPr>
        <p:grpSpPr bwMode="auto">
          <a:xfrm>
            <a:off x="4716463" y="1557338"/>
            <a:ext cx="501650" cy="582612"/>
            <a:chOff x="2971" y="981"/>
            <a:chExt cx="316" cy="367"/>
          </a:xfrm>
        </p:grpSpPr>
        <p:sp>
          <p:nvSpPr>
            <p:cNvPr id="8217" name="AutoShape 25"/>
            <p:cNvSpPr>
              <a:spLocks noChangeArrowheads="1"/>
            </p:cNvSpPr>
            <p:nvPr/>
          </p:nvSpPr>
          <p:spPr bwMode="auto">
            <a:xfrm>
              <a:off x="3016" y="981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2971" y="111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/>
                <a:t>1</a:t>
              </a:r>
              <a:r>
                <a:rPr lang="en-US" altLang="ru-RU"/>
                <a:t>/2</a:t>
              </a:r>
              <a:endParaRPr lang="ru-RU" altLang="ru-RU"/>
            </a:p>
          </p:txBody>
        </p:sp>
      </p:grpSp>
      <p:grpSp>
        <p:nvGrpSpPr>
          <p:cNvPr id="8219" name="Group 27"/>
          <p:cNvGrpSpPr>
            <a:grpSpLocks/>
          </p:cNvGrpSpPr>
          <p:nvPr/>
        </p:nvGrpSpPr>
        <p:grpSpPr bwMode="auto">
          <a:xfrm>
            <a:off x="6443663" y="1557338"/>
            <a:ext cx="501650" cy="582612"/>
            <a:chOff x="4059" y="981"/>
            <a:chExt cx="316" cy="367"/>
          </a:xfrm>
        </p:grpSpPr>
        <p:sp>
          <p:nvSpPr>
            <p:cNvPr id="8220" name="AutoShape 28"/>
            <p:cNvSpPr>
              <a:spLocks noChangeArrowheads="1"/>
            </p:cNvSpPr>
            <p:nvPr/>
          </p:nvSpPr>
          <p:spPr bwMode="auto">
            <a:xfrm>
              <a:off x="4195" y="981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21" name="Text Box 29"/>
            <p:cNvSpPr txBox="1">
              <a:spLocks noChangeArrowheads="1"/>
            </p:cNvSpPr>
            <p:nvPr/>
          </p:nvSpPr>
          <p:spPr bwMode="auto">
            <a:xfrm>
              <a:off x="4059" y="111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/>
                <a:t>3/4</a:t>
              </a:r>
              <a:endParaRPr lang="ru-RU" altLang="ru-RU"/>
            </a:p>
          </p:txBody>
        </p:sp>
      </p:grpSp>
      <p:grpSp>
        <p:nvGrpSpPr>
          <p:cNvPr id="8222" name="Group 30"/>
          <p:cNvGrpSpPr>
            <a:grpSpLocks/>
          </p:cNvGrpSpPr>
          <p:nvPr/>
        </p:nvGrpSpPr>
        <p:grpSpPr bwMode="auto">
          <a:xfrm>
            <a:off x="7956550" y="1557338"/>
            <a:ext cx="755650" cy="582612"/>
            <a:chOff x="5012" y="981"/>
            <a:chExt cx="476" cy="367"/>
          </a:xfrm>
        </p:grpSpPr>
        <p:sp>
          <p:nvSpPr>
            <p:cNvPr id="8223" name="AutoShape 31"/>
            <p:cNvSpPr>
              <a:spLocks noChangeArrowheads="1"/>
            </p:cNvSpPr>
            <p:nvPr/>
          </p:nvSpPr>
          <p:spPr bwMode="auto">
            <a:xfrm>
              <a:off x="5103" y="981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24" name="Text Box 32"/>
            <p:cNvSpPr txBox="1">
              <a:spLocks noChangeArrowheads="1"/>
            </p:cNvSpPr>
            <p:nvPr/>
          </p:nvSpPr>
          <p:spPr bwMode="auto">
            <a:xfrm>
              <a:off x="5012" y="1117"/>
              <a:ext cx="4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/>
                <a:t>15/16</a:t>
              </a:r>
              <a:endParaRPr lang="ru-RU" altLang="ru-RU"/>
            </a:p>
          </p:txBody>
        </p:sp>
      </p:grp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4140200" y="198278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4/9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7524750" y="1982788"/>
            <a:ext cx="50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0000FF"/>
                </a:solidFill>
              </a:rPr>
              <a:t>8/9</a:t>
            </a:r>
            <a:endParaRPr lang="ru-RU" altLang="ru-RU" b="0">
              <a:solidFill>
                <a:srgbClr val="0000FF"/>
              </a:solidFill>
            </a:endParaRPr>
          </a:p>
        </p:txBody>
      </p:sp>
      <p:sp>
        <p:nvSpPr>
          <p:cNvPr id="8228" name="Line 36"/>
          <p:cNvSpPr>
            <a:spLocks noChangeShapeType="1"/>
          </p:cNvSpPr>
          <p:nvPr/>
        </p:nvSpPr>
        <p:spPr bwMode="auto">
          <a:xfrm>
            <a:off x="5508625" y="1484313"/>
            <a:ext cx="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2" name="Freeform 40"/>
          <p:cNvSpPr>
            <a:spLocks/>
          </p:cNvSpPr>
          <p:nvPr/>
        </p:nvSpPr>
        <p:spPr bwMode="auto">
          <a:xfrm>
            <a:off x="827088" y="1268413"/>
            <a:ext cx="2305050" cy="360362"/>
          </a:xfrm>
          <a:custGeom>
            <a:avLst/>
            <a:gdLst>
              <a:gd name="T0" fmla="*/ 0 w 1452"/>
              <a:gd name="T1" fmla="*/ 227 h 227"/>
              <a:gd name="T2" fmla="*/ 681 w 1452"/>
              <a:gd name="T3" fmla="*/ 0 h 227"/>
              <a:gd name="T4" fmla="*/ 1452 w 1452"/>
              <a:gd name="T5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52" h="227">
                <a:moveTo>
                  <a:pt x="0" y="227"/>
                </a:moveTo>
                <a:cubicBezTo>
                  <a:pt x="219" y="113"/>
                  <a:pt x="439" y="0"/>
                  <a:pt x="681" y="0"/>
                </a:cubicBezTo>
                <a:cubicBezTo>
                  <a:pt x="923" y="0"/>
                  <a:pt x="1187" y="113"/>
                  <a:pt x="1452" y="22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3" name="Freeform 41"/>
          <p:cNvSpPr>
            <a:spLocks/>
          </p:cNvSpPr>
          <p:nvPr/>
        </p:nvSpPr>
        <p:spPr bwMode="auto">
          <a:xfrm>
            <a:off x="3132138" y="1412875"/>
            <a:ext cx="1223962" cy="215900"/>
          </a:xfrm>
          <a:custGeom>
            <a:avLst/>
            <a:gdLst>
              <a:gd name="T0" fmla="*/ 0 w 1452"/>
              <a:gd name="T1" fmla="*/ 227 h 227"/>
              <a:gd name="T2" fmla="*/ 681 w 1452"/>
              <a:gd name="T3" fmla="*/ 0 h 227"/>
              <a:gd name="T4" fmla="*/ 1452 w 1452"/>
              <a:gd name="T5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52" h="227">
                <a:moveTo>
                  <a:pt x="0" y="227"/>
                </a:moveTo>
                <a:cubicBezTo>
                  <a:pt x="219" y="113"/>
                  <a:pt x="439" y="0"/>
                  <a:pt x="681" y="0"/>
                </a:cubicBezTo>
                <a:cubicBezTo>
                  <a:pt x="923" y="0"/>
                  <a:pt x="1187" y="113"/>
                  <a:pt x="1452" y="22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4" name="Text Box 42"/>
          <p:cNvSpPr txBox="1">
            <a:spLocks noChangeArrowheads="1"/>
          </p:cNvSpPr>
          <p:nvPr/>
        </p:nvSpPr>
        <p:spPr bwMode="auto">
          <a:xfrm>
            <a:off x="1619250" y="1196975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FF0000"/>
                </a:solidFill>
              </a:rPr>
              <a:t>000</a:t>
            </a:r>
            <a:endParaRPr lang="ru-RU" altLang="ru-RU" b="0">
              <a:solidFill>
                <a:srgbClr val="FF0000"/>
              </a:solidFill>
            </a:endParaRPr>
          </a:p>
        </p:txBody>
      </p:sp>
      <p:sp>
        <p:nvSpPr>
          <p:cNvPr id="8235" name="Text Box 43"/>
          <p:cNvSpPr txBox="1">
            <a:spLocks noChangeArrowheads="1"/>
          </p:cNvSpPr>
          <p:nvPr/>
        </p:nvSpPr>
        <p:spPr bwMode="auto">
          <a:xfrm>
            <a:off x="3419475" y="1196975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0">
                <a:solidFill>
                  <a:srgbClr val="FF0000"/>
                </a:solidFill>
              </a:rPr>
              <a:t>001</a:t>
            </a:r>
            <a:endParaRPr lang="ru-RU" altLang="ru-RU" b="0">
              <a:solidFill>
                <a:srgbClr val="FF0000"/>
              </a:solidFill>
            </a:endParaRPr>
          </a:p>
        </p:txBody>
      </p:sp>
      <p:grpSp>
        <p:nvGrpSpPr>
          <p:cNvPr id="8237" name="Group 45"/>
          <p:cNvGrpSpPr>
            <a:grpSpLocks/>
          </p:cNvGrpSpPr>
          <p:nvPr/>
        </p:nvGrpSpPr>
        <p:grpSpPr bwMode="auto">
          <a:xfrm>
            <a:off x="2843213" y="1412875"/>
            <a:ext cx="628650" cy="1014413"/>
            <a:chOff x="1791" y="890"/>
            <a:chExt cx="396" cy="639"/>
          </a:xfrm>
        </p:grpSpPr>
        <p:sp>
          <p:nvSpPr>
            <p:cNvPr id="8227" name="Line 35"/>
            <p:cNvSpPr>
              <a:spLocks noChangeShapeType="1"/>
            </p:cNvSpPr>
            <p:nvPr/>
          </p:nvSpPr>
          <p:spPr bwMode="auto">
            <a:xfrm>
              <a:off x="1973" y="890"/>
              <a:ext cx="0" cy="3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36" name="Text Box 44"/>
            <p:cNvSpPr txBox="1">
              <a:spLocks noChangeArrowheads="1"/>
            </p:cNvSpPr>
            <p:nvPr/>
          </p:nvSpPr>
          <p:spPr bwMode="auto">
            <a:xfrm>
              <a:off x="1791" y="1298"/>
              <a:ext cx="3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b="0">
                  <a:solidFill>
                    <a:srgbClr val="FF0000"/>
                  </a:solidFill>
                </a:rPr>
                <a:t>8/27</a:t>
              </a:r>
              <a:endParaRPr lang="ru-RU" altLang="ru-RU" b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8357" name="Group 165"/>
          <p:cNvGraphicFramePr>
            <a:graphicFrameLocks noGrp="1"/>
          </p:cNvGraphicFramePr>
          <p:nvPr/>
        </p:nvGraphicFramePr>
        <p:xfrm>
          <a:off x="323850" y="2420938"/>
          <a:ext cx="8713788" cy="3414396"/>
        </p:xfrm>
        <a:graphic>
          <a:graphicData uri="http://schemas.openxmlformats.org/drawingml/2006/table">
            <a:tbl>
              <a:tblPr/>
              <a:tblGrid>
                <a:gridCol w="1765300"/>
                <a:gridCol w="1403350"/>
                <a:gridCol w="3673475"/>
                <a:gridCol w="1871663"/>
              </a:tblGrid>
              <a:tr h="474663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Интервалы и код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вероятность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1[2/3; 1]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 [8/9; 1]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 [26/27; 1]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 31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0.11111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 [8/9; 26/27]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15/16 = 0.1111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[2/3; 8/9]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 [22/27; 8/9]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7/8 = 0.111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 [2/3; 22/27]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3/4 =0.11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0[0; 2/3]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 [4/9; 2/3]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011 [16/27; 2/3]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5/8 = 0.101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 [4/9; 16/27]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1/2 = 0.1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 [0; 4/9]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001 [8/27; 4/9]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3/8 = 0.011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 [0;8/27] 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</a:t>
                      </a: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1/4 = 0.01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8/27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261" name="Object 69"/>
          <p:cNvGraphicFramePr>
            <a:graphicFrameLocks noChangeAspect="1"/>
          </p:cNvGraphicFramePr>
          <p:nvPr/>
        </p:nvGraphicFramePr>
        <p:xfrm>
          <a:off x="107950" y="5949950"/>
          <a:ext cx="88566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5143320" imgH="393480" progId="Equation.3">
                  <p:embed/>
                </p:oleObj>
              </mc:Choice>
              <mc:Fallback>
                <p:oleObj name="Формула" r:id="rId3" imgW="5143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5949950"/>
                        <a:ext cx="885666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152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8" grpId="0" animBg="1"/>
      <p:bldP spid="8232" grpId="0" animBg="1"/>
      <p:bldP spid="8233" grpId="0" animBg="1"/>
      <p:bldP spid="8234" grpId="0"/>
      <p:bldP spid="823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308</Words>
  <Application>Microsoft Office PowerPoint</Application>
  <PresentationFormat>Экран (4:3)</PresentationFormat>
  <Paragraphs>137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G-3-312-6</dc:creator>
  <cp:lastModifiedBy>G-3-312-6</cp:lastModifiedBy>
  <cp:revision>1</cp:revision>
  <dcterms:created xsi:type="dcterms:W3CDTF">2016-09-26T06:30:53Z</dcterms:created>
  <dcterms:modified xsi:type="dcterms:W3CDTF">2016-09-26T06:32:03Z</dcterms:modified>
</cp:coreProperties>
</file>